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9" r:id="rId8"/>
    <p:sldId id="270" r:id="rId9"/>
    <p:sldId id="265" r:id="rId10"/>
    <p:sldId id="261" r:id="rId11"/>
    <p:sldId id="268" r:id="rId12"/>
    <p:sldId id="267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AT%20344%20Final%20Project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AT%20344%20Final%20Project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AT%20344%20Final%20Project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AT%20344%20Final%20Project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ISAT Matching Curriculum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dbskills</c:v>
                </c:pt>
              </c:strCache>
            </c:strRef>
          </c:tx>
          <c:invertIfNegative val="0"/>
          <c:val>
            <c:numRef>
              <c:f>Sheet1!$B$249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msoffice</c:v>
                </c:pt>
              </c:strCache>
            </c:strRef>
          </c:tx>
          <c:invertIfNegative val="0"/>
          <c:val>
            <c:numRef>
              <c:f>Sheet1!$C$249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ooprog</c:v>
                </c:pt>
              </c:strCache>
            </c:strRef>
          </c:tx>
          <c:invertIfNegative val="0"/>
          <c:val>
            <c:numRef>
              <c:f>Sheet1!$D$249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visualbasic</c:v>
                </c:pt>
              </c:strCache>
            </c:strRef>
          </c:tx>
          <c:invertIfNegative val="0"/>
          <c:val>
            <c:numRef>
              <c:f>Sheet1!$E$249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webdev</c:v>
                </c:pt>
              </c:strCache>
            </c:strRef>
          </c:tx>
          <c:invertIfNegative val="0"/>
          <c:val>
            <c:numRef>
              <c:f>Sheet1!$F$249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23968"/>
        <c:axId val="31526272"/>
      </c:barChart>
      <c:catAx>
        <c:axId val="315239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Term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1526272"/>
        <c:crosses val="autoZero"/>
        <c:auto val="1"/>
        <c:lblAlgn val="ctr"/>
        <c:lblOffset val="100"/>
        <c:noMultiLvlLbl val="0"/>
      </c:catAx>
      <c:valAx>
        <c:axId val="31526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5239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Non ISAT</a:t>
            </a:r>
            <a:r>
              <a:rPr lang="en-US" baseline="0"/>
              <a:t> Curriculum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variable1tf!$A$1</c:f>
              <c:strCache>
                <c:ptCount val="1"/>
                <c:pt idx="0">
                  <c:v>android</c:v>
                </c:pt>
              </c:strCache>
            </c:strRef>
          </c:tx>
          <c:invertIfNegative val="0"/>
          <c:val>
            <c:numRef>
              <c:f>variable1tf!$A$249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variable1tf!$B$1</c:f>
              <c:strCache>
                <c:ptCount val="1"/>
                <c:pt idx="0">
                  <c:v>ERP</c:v>
                </c:pt>
              </c:strCache>
            </c:strRef>
          </c:tx>
          <c:invertIfNegative val="0"/>
          <c:val>
            <c:numRef>
              <c:f>variable1tf!$B$249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variable1tf!$C$1</c:f>
              <c:strCache>
                <c:ptCount val="1"/>
                <c:pt idx="0">
                  <c:v>ios</c:v>
                </c:pt>
              </c:strCache>
            </c:strRef>
          </c:tx>
          <c:invertIfNegative val="0"/>
          <c:val>
            <c:numRef>
              <c:f>variable1tf!$C$249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variable1tf!$D$1</c:f>
              <c:strCache>
                <c:ptCount val="1"/>
                <c:pt idx="0">
                  <c:v>java</c:v>
                </c:pt>
              </c:strCache>
            </c:strRef>
          </c:tx>
          <c:invertIfNegative val="0"/>
          <c:val>
            <c:numRef>
              <c:f>variable1tf!$D$249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4"/>
          <c:order val="4"/>
          <c:tx>
            <c:strRef>
              <c:f>variable1tf!$E$1</c:f>
              <c:strCache>
                <c:ptCount val="1"/>
                <c:pt idx="0">
                  <c:v>jquery</c:v>
                </c:pt>
              </c:strCache>
            </c:strRef>
          </c:tx>
          <c:invertIfNegative val="0"/>
          <c:val>
            <c:numRef>
              <c:f>variable1tf!$E$249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variable1tf!$F$1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val>
            <c:numRef>
              <c:f>variable1tf!$F$249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variable1tf!$G$1</c:f>
              <c:strCache>
                <c:ptCount val="1"/>
                <c:pt idx="0">
                  <c:v>oracle</c:v>
                </c:pt>
              </c:strCache>
            </c:strRef>
          </c:tx>
          <c:invertIfNegative val="0"/>
          <c:val>
            <c:numRef>
              <c:f>variable1tf!$G$249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7"/>
          <c:order val="7"/>
          <c:tx>
            <c:strRef>
              <c:f>variable1tf!$H$1</c:f>
              <c:strCache>
                <c:ptCount val="1"/>
                <c:pt idx="0">
                  <c:v>perl</c:v>
                </c:pt>
              </c:strCache>
            </c:strRef>
          </c:tx>
          <c:invertIfNegative val="0"/>
          <c:val>
            <c:numRef>
              <c:f>variable1tf!$H$249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8"/>
          <c:order val="8"/>
          <c:tx>
            <c:strRef>
              <c:f>variable1tf!$I$1</c:f>
              <c:strCache>
                <c:ptCount val="1"/>
                <c:pt idx="0">
                  <c:v>php</c:v>
                </c:pt>
              </c:strCache>
            </c:strRef>
          </c:tx>
          <c:invertIfNegative val="0"/>
          <c:val>
            <c:numRef>
              <c:f>variable1tf!$I$249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9"/>
          <c:order val="9"/>
          <c:tx>
            <c:strRef>
              <c:f>variable1tf!$J$1</c:f>
              <c:strCache>
                <c:ptCount val="1"/>
                <c:pt idx="0">
                  <c:v>python</c:v>
                </c:pt>
              </c:strCache>
            </c:strRef>
          </c:tx>
          <c:invertIfNegative val="0"/>
          <c:val>
            <c:numRef>
              <c:f>variable1tf!$J$249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0"/>
          <c:order val="10"/>
          <c:tx>
            <c:strRef>
              <c:f>variable1tf!$K$1</c:f>
              <c:strCache>
                <c:ptCount val="1"/>
                <c:pt idx="0">
                  <c:v>ror</c:v>
                </c:pt>
              </c:strCache>
            </c:strRef>
          </c:tx>
          <c:invertIfNegative val="0"/>
          <c:val>
            <c:numRef>
              <c:f>variable1tf!$K$249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1"/>
          <c:order val="11"/>
          <c:tx>
            <c:strRef>
              <c:f>variable1tf!$L$1</c:f>
              <c:strCache>
                <c:ptCount val="1"/>
                <c:pt idx="0">
                  <c:v>ruby</c:v>
                </c:pt>
              </c:strCache>
            </c:strRef>
          </c:tx>
          <c:invertIfNegative val="0"/>
          <c:val>
            <c:numRef>
              <c:f>variable1tf!$L$249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2"/>
          <c:order val="12"/>
          <c:tx>
            <c:strRef>
              <c:f>variable1tf!$M$1</c:f>
              <c:strCache>
                <c:ptCount val="1"/>
                <c:pt idx="0">
                  <c:v>sharepoint</c:v>
                </c:pt>
              </c:strCache>
            </c:strRef>
          </c:tx>
          <c:invertIfNegative val="0"/>
          <c:val>
            <c:numRef>
              <c:f>variable1tf!$M$249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3"/>
          <c:order val="13"/>
          <c:tx>
            <c:strRef>
              <c:f>variable1tf!$N$1</c:f>
              <c:strCache>
                <c:ptCount val="1"/>
                <c:pt idx="0">
                  <c:v>unix</c:v>
                </c:pt>
              </c:strCache>
            </c:strRef>
          </c:tx>
          <c:invertIfNegative val="0"/>
          <c:val>
            <c:numRef>
              <c:f>variable1tf!$N$249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14560"/>
        <c:axId val="88516480"/>
      </c:barChart>
      <c:catAx>
        <c:axId val="88514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Term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8516480"/>
        <c:crosses val="autoZero"/>
        <c:auto val="1"/>
        <c:lblAlgn val="ctr"/>
        <c:lblOffset val="100"/>
        <c:noMultiLvlLbl val="0"/>
      </c:catAx>
      <c:valAx>
        <c:axId val="88516480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14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ISAT Matching Cirriculum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cirriculum</c:v>
          </c:tx>
          <c:cat>
            <c:strRef>
              <c:f>Sheet1!$B$1:$G$1</c:f>
              <c:strCache>
                <c:ptCount val="6"/>
                <c:pt idx="0">
                  <c:v>dbskills</c:v>
                </c:pt>
                <c:pt idx="1">
                  <c:v>msoffice</c:v>
                </c:pt>
                <c:pt idx="2">
                  <c:v>ooprog</c:v>
                </c:pt>
                <c:pt idx="3">
                  <c:v>visualbasic</c:v>
                </c:pt>
                <c:pt idx="4">
                  <c:v>webdev</c:v>
                </c:pt>
                <c:pt idx="5">
                  <c:v>Not Matched</c:v>
                </c:pt>
              </c:strCache>
            </c:strRef>
          </c:cat>
          <c:val>
            <c:numRef>
              <c:f>Sheet1!$B$249:$G$249</c:f>
              <c:numCache>
                <c:formatCode>General</c:formatCode>
                <c:ptCount val="6"/>
                <c:pt idx="0">
                  <c:v>69</c:v>
                </c:pt>
                <c:pt idx="1">
                  <c:v>41</c:v>
                </c:pt>
                <c:pt idx="2">
                  <c:v>7</c:v>
                </c:pt>
                <c:pt idx="3">
                  <c:v>3</c:v>
                </c:pt>
                <c:pt idx="4">
                  <c:v>37</c:v>
                </c:pt>
                <c:pt idx="5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Non ISAT Curriculum</a:t>
            </a:r>
          </a:p>
        </c:rich>
      </c:tx>
      <c:layout>
        <c:manualLayout>
          <c:xMode val="edge"/>
          <c:yMode val="edge"/>
          <c:x val="0.38363226042911336"/>
          <c:y val="1.56718116963954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variable1tf!$A$1:$O$1</c:f>
              <c:strCache>
                <c:ptCount val="15"/>
                <c:pt idx="0">
                  <c:v>android</c:v>
                </c:pt>
                <c:pt idx="1">
                  <c:v>ERP</c:v>
                </c:pt>
                <c:pt idx="2">
                  <c:v>ios</c:v>
                </c:pt>
                <c:pt idx="3">
                  <c:v>java</c:v>
                </c:pt>
                <c:pt idx="4">
                  <c:v>jquery</c:v>
                </c:pt>
                <c:pt idx="5">
                  <c:v>mysql</c:v>
                </c:pt>
                <c:pt idx="6">
                  <c:v>oracle</c:v>
                </c:pt>
                <c:pt idx="7">
                  <c:v>perl</c:v>
                </c:pt>
                <c:pt idx="8">
                  <c:v>php</c:v>
                </c:pt>
                <c:pt idx="9">
                  <c:v>python</c:v>
                </c:pt>
                <c:pt idx="10">
                  <c:v>ror</c:v>
                </c:pt>
                <c:pt idx="11">
                  <c:v>ruby</c:v>
                </c:pt>
                <c:pt idx="12">
                  <c:v>sharepoint</c:v>
                </c:pt>
                <c:pt idx="13">
                  <c:v>unix</c:v>
                </c:pt>
                <c:pt idx="14">
                  <c:v>Not Matched</c:v>
                </c:pt>
              </c:strCache>
            </c:strRef>
          </c:cat>
          <c:val>
            <c:numRef>
              <c:f>variable1tf!$A$249:$O$249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49</c:v>
                </c:pt>
                <c:pt idx="4">
                  <c:v>6</c:v>
                </c:pt>
                <c:pt idx="5">
                  <c:v>0</c:v>
                </c:pt>
                <c:pt idx="6">
                  <c:v>23</c:v>
                </c:pt>
                <c:pt idx="7">
                  <c:v>8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9</c:v>
                </c:pt>
                <c:pt idx="13">
                  <c:v>16</c:v>
                </c:pt>
                <c:pt idx="14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455A78-30DB-40B4-B744-4FF1BD569E8A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2A19E0-5ABE-46AA-A1C5-F0440EE5AC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010400" cy="1241425"/>
          </a:xfrm>
        </p:spPr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Intelligent</a:t>
            </a: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cap="none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Data</a:t>
            </a: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cap="none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Mining </a:t>
            </a:r>
            <a:r>
              <a:rPr lang="en-US" sz="4000" cap="none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 Verify </a:t>
            </a:r>
            <a:r>
              <a:rPr lang="en-US" sz="4000" cap="none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IKM Curriculum</a:t>
            </a:r>
            <a:endParaRPr lang="en-US" sz="4000" cap="none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2209800" cy="153092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Patrick </a:t>
            </a:r>
            <a:r>
              <a:rPr lang="en-US" sz="2000" dirty="0" err="1" smtClean="0"/>
              <a:t>Knowlan</a:t>
            </a:r>
            <a:endParaRPr lang="en-US" sz="2000" dirty="0"/>
          </a:p>
          <a:p>
            <a:r>
              <a:rPr lang="en-US" sz="2000" dirty="0" smtClean="0"/>
              <a:t>Mark Ostrander</a:t>
            </a:r>
          </a:p>
          <a:p>
            <a:r>
              <a:rPr lang="en-US" sz="2000" dirty="0" smtClean="0"/>
              <a:t>Chris Jackson</a:t>
            </a:r>
          </a:p>
          <a:p>
            <a:r>
              <a:rPr lang="en-US" sz="2000" dirty="0" smtClean="0"/>
              <a:t>Rob </a:t>
            </a:r>
            <a:r>
              <a:rPr lang="en-US" sz="2000" dirty="0" err="1" smtClean="0"/>
              <a:t>Katich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429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ISAT/CS 344 – Intelligent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5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34785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38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32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81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VB is OUT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JAVA is 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Stress web technology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Web application development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Database skills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Oracle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Microsoft Office necessity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Unix systems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</a:t>
            </a:r>
            <a:r>
              <a:rPr lang="en-US" dirty="0" smtClean="0"/>
              <a:t>usiness technology classes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65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8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678363"/>
          </a:xfrm>
        </p:spPr>
        <p:txBody>
          <a:bodyPr/>
          <a:lstStyle/>
          <a:p>
            <a:r>
              <a:rPr lang="en-US" dirty="0" smtClean="0"/>
              <a:t>What is the current </a:t>
            </a:r>
            <a:r>
              <a:rPr lang="en-US" dirty="0" smtClean="0"/>
              <a:t>IKM </a:t>
            </a:r>
            <a:r>
              <a:rPr lang="en-US" dirty="0" smtClean="0"/>
              <a:t>curriculum?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Current technical market</a:t>
            </a:r>
          </a:p>
          <a:p>
            <a:pPr lvl="1"/>
            <a:r>
              <a:rPr lang="en-US" dirty="0" smtClean="0"/>
              <a:t>Constantly changing, </a:t>
            </a:r>
            <a:r>
              <a:rPr lang="en-US" dirty="0" smtClean="0"/>
              <a:t>Recruit-A-Duke </a:t>
            </a:r>
            <a:r>
              <a:rPr lang="en-US" dirty="0" smtClean="0"/>
              <a:t>job postings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IS to </a:t>
            </a:r>
            <a:r>
              <a:rPr lang="en-US" dirty="0" smtClean="0"/>
              <a:t>search job criteria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erive </a:t>
            </a:r>
            <a:r>
              <a:rPr lang="en-US" dirty="0"/>
              <a:t>high-quality information from text.</a:t>
            </a:r>
            <a:endParaRPr lang="en-US" dirty="0" smtClean="0"/>
          </a:p>
          <a:p>
            <a:pPr lvl="1"/>
            <a:r>
              <a:rPr lang="en-US" dirty="0" smtClean="0"/>
              <a:t>Appearance </a:t>
            </a:r>
            <a:r>
              <a:rPr lang="en-US" dirty="0" smtClean="0"/>
              <a:t>and frequency of </a:t>
            </a:r>
            <a:r>
              <a:rPr lang="en-US" dirty="0" smtClean="0"/>
              <a:t>key words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Reference </a:t>
            </a:r>
            <a:r>
              <a:rPr lang="en-US" dirty="0" smtClean="0"/>
              <a:t>with technical/functional descriptions to reevaluate IKM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4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Mining using R</a:t>
            </a:r>
          </a:p>
          <a:p>
            <a:endParaRPr lang="en-US" dirty="0" smtClean="0"/>
          </a:p>
          <a:p>
            <a:r>
              <a:rPr lang="en-US" dirty="0" smtClean="0"/>
              <a:t>Search technology</a:t>
            </a:r>
          </a:p>
          <a:p>
            <a:endParaRPr lang="en-US" dirty="0" smtClean="0"/>
          </a:p>
          <a:p>
            <a:r>
              <a:rPr lang="en-US" dirty="0" smtClean="0"/>
              <a:t>Compare and contrasts short text strings</a:t>
            </a:r>
          </a:p>
          <a:p>
            <a:endParaRPr lang="en-US" dirty="0" smtClean="0"/>
          </a:p>
          <a:p>
            <a:r>
              <a:rPr lang="en-US" dirty="0" smtClean="0"/>
              <a:t>Define a relationship</a:t>
            </a:r>
          </a:p>
          <a:p>
            <a:endParaRPr lang="en-US" dirty="0" smtClean="0"/>
          </a:p>
          <a:p>
            <a:r>
              <a:rPr lang="en-US" dirty="0" smtClean="0"/>
              <a:t>Looks for frequent key words</a:t>
            </a:r>
          </a:p>
          <a:p>
            <a:endParaRPr lang="en-US" dirty="0" smtClean="0"/>
          </a:p>
          <a:p>
            <a:r>
              <a:rPr lang="en-US" dirty="0" smtClean="0"/>
              <a:t>Adjust IKM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 data to make useful for faculty and students of the ISAT department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curriculums for the IKM concentration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Possibly other curriculums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2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 Project – statistical computing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Multiple packages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m </a:t>
            </a:r>
            <a:r>
              <a:rPr lang="en-US" dirty="0" smtClean="0"/>
              <a:t>library</a:t>
            </a:r>
          </a:p>
          <a:p>
            <a:pPr lvl="2"/>
            <a:r>
              <a:rPr lang="en-US" dirty="0" smtClean="0"/>
              <a:t>NLP</a:t>
            </a:r>
            <a:endParaRPr lang="en-US" dirty="0" smtClean="0"/>
          </a:p>
          <a:p>
            <a:pPr lvl="2"/>
            <a:r>
              <a:rPr lang="en-US" dirty="0" smtClean="0"/>
              <a:t>Depends on eight additional packages for functionality</a:t>
            </a:r>
          </a:p>
          <a:p>
            <a:pPr lvl="2"/>
            <a:endParaRPr lang="en-US" dirty="0"/>
          </a:p>
          <a:p>
            <a:r>
              <a:rPr lang="en-US" dirty="0" smtClean="0"/>
              <a:t>Text mining to analyze recruitment data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Text mining using 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readable file (.</a:t>
            </a:r>
            <a:r>
              <a:rPr lang="en-US" dirty="0" err="1" smtClean="0"/>
              <a:t>csv</a:t>
            </a:r>
            <a:r>
              <a:rPr lang="en-US" dirty="0" smtClean="0"/>
              <a:t> MS-DOS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Create a </a:t>
            </a:r>
            <a:r>
              <a:rPr lang="en-US" dirty="0" smtClean="0"/>
              <a:t>corpus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Format and filter </a:t>
            </a:r>
            <a:r>
              <a:rPr lang="en-US" dirty="0" smtClean="0"/>
              <a:t>text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Search </a:t>
            </a:r>
            <a:r>
              <a:rPr lang="en-US" dirty="0" smtClean="0"/>
              <a:t>frequency of key </a:t>
            </a:r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Create dictionaries of appropriate terms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Compare and </a:t>
            </a:r>
            <a:r>
              <a:rPr lang="en-US" dirty="0" smtClean="0"/>
              <a:t>contrast searches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smtClean="0"/>
              <a:t>suggestion based 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 smtClean="0"/>
          </a:p>
          <a:p>
            <a:pPr lvl="1"/>
            <a:r>
              <a:rPr lang="en-US" dirty="0" smtClean="0"/>
              <a:t>Reduces time</a:t>
            </a:r>
          </a:p>
          <a:p>
            <a:pPr lvl="1"/>
            <a:r>
              <a:rPr lang="en-US" dirty="0" smtClean="0"/>
              <a:t>Organization &amp; formatting</a:t>
            </a:r>
          </a:p>
          <a:p>
            <a:pPr lvl="1"/>
            <a:r>
              <a:rPr lang="en-US" dirty="0" smtClean="0"/>
              <a:t>Frequency analysis</a:t>
            </a:r>
            <a:endParaRPr lang="en-US" dirty="0"/>
          </a:p>
          <a:p>
            <a:pPr lvl="1"/>
            <a:r>
              <a:rPr lang="en-US" dirty="0" smtClean="0"/>
              <a:t>Term grouping / association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Program compatibility</a:t>
            </a:r>
          </a:p>
          <a:p>
            <a:pPr lvl="2"/>
            <a:r>
              <a:rPr lang="en-US" dirty="0" smtClean="0"/>
              <a:t>Mac </a:t>
            </a:r>
            <a:r>
              <a:rPr lang="en-US" dirty="0" smtClean="0"/>
              <a:t>vs. </a:t>
            </a:r>
            <a:r>
              <a:rPr lang="en-US" dirty="0" smtClean="0"/>
              <a:t>PC</a:t>
            </a:r>
          </a:p>
          <a:p>
            <a:pPr lvl="1"/>
            <a:r>
              <a:rPr lang="en-US" dirty="0" smtClean="0"/>
              <a:t>Search capabilities</a:t>
            </a:r>
          </a:p>
          <a:p>
            <a:pPr lvl="2"/>
            <a:r>
              <a:rPr lang="en-US" dirty="0" smtClean="0"/>
              <a:t>“C++” “C#”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1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5" name="Picture 2" descr="https://developers.google.com/+/images/platform-arrow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530" y="1854487"/>
            <a:ext cx="661294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91000" y="4140487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96239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IKM </a:t>
            </a:r>
          </a:p>
          <a:p>
            <a:pPr algn="ctr"/>
            <a:r>
              <a:rPr lang="en-US" sz="1600" dirty="0" smtClean="0"/>
              <a:t>Curriculum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579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7923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19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234</TotalTime>
  <Words>236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Intelligent Data Mining to Verify IKM Curriculum</vt:lpstr>
      <vt:lpstr>Introduction</vt:lpstr>
      <vt:lpstr>Background/ Purpose</vt:lpstr>
      <vt:lpstr>Size and Scope</vt:lpstr>
      <vt:lpstr>Specifications</vt:lpstr>
      <vt:lpstr>Methodology</vt:lpstr>
      <vt:lpstr>Discoveries</vt:lpstr>
      <vt:lpstr>Demonstration</vt:lpstr>
      <vt:lpstr>Results</vt:lpstr>
      <vt:lpstr>Results</vt:lpstr>
      <vt:lpstr>Results</vt:lpstr>
      <vt:lpstr>Results</vt:lpstr>
      <vt:lpstr>Conclusions</vt:lpstr>
      <vt:lpstr>Questions?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Data Mining System to Verify IKM Curriculum with Current Job Needs</dc:title>
  <dc:creator>builder</dc:creator>
  <cp:lastModifiedBy>Profile Builder</cp:lastModifiedBy>
  <cp:revision>42</cp:revision>
  <dcterms:created xsi:type="dcterms:W3CDTF">2011-12-11T19:23:14Z</dcterms:created>
  <dcterms:modified xsi:type="dcterms:W3CDTF">2011-12-12T16:47:43Z</dcterms:modified>
</cp:coreProperties>
</file>